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58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9" autoAdjust="0"/>
    <p:restoredTop sz="94660"/>
  </p:normalViewPr>
  <p:slideViewPr>
    <p:cSldViewPr snapToGrid="0">
      <p:cViewPr varScale="1">
        <p:scale>
          <a:sx n="90" d="100"/>
          <a:sy n="90" d="100"/>
        </p:scale>
        <p:origin x="60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3-07T04:14:15.775"/>
    </inkml:context>
    <inkml:brush xml:id="br0">
      <inkml:brushProperty name="width" value="0.0441" units="cm"/>
      <inkml:brushProperty name="height" value="0.0441" units="cm"/>
      <inkml:brushProperty name="color" value="#ED1C24"/>
      <inkml:brushProperty name="ignorePressure" value="1"/>
    </inkml:brush>
  </inkml:definitions>
  <inkml:traceGroup>
    <inkml:annotationXML>
      <emma:emma xmlns:emma="http://www.w3.org/2003/04/emma" version="1.0">
        <emma:interpretation id="{B945A5D9-967D-4697-B406-B43BACA3CBE6}" emma:medium="tactile" emma:mode="ink">
          <msink:context xmlns:msink="http://schemas.microsoft.com/ink/2010/main" type="inkDrawing" rotatedBoundingBox="5095,2949 19550,3126 19512,6254 5057,6078" hotPoints="18749,2677 18950,5517 5888,6442 5687,3602" semanticType="enclosure" shapeName="Rectangle"/>
        </emma:interpretation>
      </emma:emma>
    </inkml:annotationXML>
    <inkml:trace contextRef="#ctx0" brushRef="#br0">4737 2758,'0'0,"0"0,0 0,0 0,0 0,0 0,0 0,0 0,0 0,0 0,0 0,-10 0,-18 0,-15 0,-12 0,-3 4,1 0,5 0,7 0,4-2,3 0,-5-2,-13 1,-13-1,-8-1,-5 1,5 0,6 0,11 0,13 0,7 0,8 0,5 0,5 0,2 0,-6 0,-11 0,-20 0,-17 0,-5 0,0 3,7 2,8-1,13-1,12 0,8-2,6 0,9-1,2 0,0 4,4 0,-1 0,2-1,-1 3,-2 3,-3 7,-2 14,-1 16,2 6,1 5,2-1,5-7,-1-5,1-6,3-3,-2 2,0 13,3 13,0 16,2 9,0-1,-1-8,-2-12,1-13,1-9,1-9,1-4,0 2,1 13,0 18,3 15,2 4,0-3,1-7,1-11,-1-9,2-10,-1-9,-1-8,1-1,0-2,5 1,4 5,7 5,8 12,6 9,4 8,1 0,-3-2,-5-5,-5-10,-3-9,-4-7,-5-6,-6-7,-1-4,-2 0,1-3,-2 0,-1 2,1-2,0 1,-1-2,0-2,1 1,-2-2,3 2,-1-1,-2 2,3-1,-2 1,6 0,5 0,12 3,11 2,12 1,8 3,4-3,-4-4,-4-1,-8 2,-10-2,-7-3,-2-2,10 0,25 4,26-2,11 0,-6 1,-12-2,-13-1,-12 2,-6-1,16-2,25-1,14-1,3-2,-12-1,-14 0,-13 0,-4 0,19 0,19-1,8 1,-4 0,-16 0,-15 0,-15 0,2 0,23 0,18 0,2 0,-5 0,-14 0,-13 0,-5 0,25 0,23-3,5-2,-8 1,-18 1,-16 0,-4 2,14-3,16-2,1 2,-6 1,-12 1,-10 1,-3-3,16-1,28 0,17 3,6-1,-3 2,-12 0,-14 1,-11 0,-6-3,-6-1,0 0,3 0,-4 2,-2 0,2-2,7 0,2-1,9 2,0 1,4 0,8 2,4-4,6 0,6 0,-6 0,4 2,-4-2,5-2,-6 2,-4 0,-7 2,-1-2,-3-2,-3 2,1 1,-3 0,-6-1,2-1,-1-3,-1 0,2 2,2 1,0-1,1 0,2-3,2 1,-2-1,4 3,-4 3,-2-1,1 0,-5 1,-4-3,-5 0,-4 0,-3 3,-4 0,0 2,3-3,-1-1,1 1,-1 1,2 1,1 1,0 0,0-2,2-2,2 1,-2-3,-4 4,-3 2,-3 1,-2-3,2 0,-4-1,-4 2,-6-4,-3 1,-8 0,-6 1,-5-2,-8 0,-7 2,-2 0,-2 2,-4 0,2-2,-1 0,2-4,4-2,2-5,0-2,1-1,-3-2,-2 0,0 0,1 0,0-4,2-1,-3 1,-2-3,1 1,0 0,-3-1,-2 0,-1-1,-4 0,-2 1,-1-1,1 1,-3-2,1-6,0-7,2-3,-2-4,0 0,-3-2,1-6,-3-3,-1 2,-4 4,-1 1,-2-4,-1-5,0-2,0-1,-1 1,1 5,-1 1,1 2,0 4,0-1,0 4,0 1,0 8,-3 2,-2 6,1 0,-3 0,0-2,-2-2,0 0,-1-3,-2 0,-4 3,2 4,0 1,3 2,-2 3,0 6,1 0,0 2,1 2,0 0,-5 0,-3 2,-6 0,-1-1,-3-4,-4 1,-2 0,-9-1,-7 1,-5 2,-13 1,-8 3,-4 1,-9 1,-6 0,-10 1,-13 2,-7 3,-2 1,-3 2,-2 1,-6 0,-2 0,2 1,3 3,-4 0,-12 1,2-2,4 0,-2-2,-16 0,-4 0,4-1,-2 2,-8 3,2-1,6-1,5-1,0 0,0-2,1 1,1-1,-3 0,-1 3,4 1,7 0,-3 0,-7-2,-4 0,11-2,7-3,-1-1,-2 3,5-2,7 0,-3 1,-4 0,-5 1,5 0,6 1,-4 0,-2 0,-6 0,6 0,-5 0,1 0,-7 0,2 0,8 0,8 0,5 0,-5 0,1 0,8 0,11 0,7-3,2-2,-1 1,0 4,0 2,4-2,2-2,3 3,6 1,1 1,-2-1,1 0,8 0,4-2,11 0,0 1,-3-2,-3 5,-1 0,-1 0,1 3,3 0,9-1,5-2,7-2,6 4,6-2,-2 1,-1-2,4-1,-2 0,1-2,1 0,4 0,6 0,8 0,6 0,1 0,5-1,4 1,5 0,1 0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3-07T04:14:42.658"/>
    </inkml:context>
    <inkml:brush xml:id="br0">
      <inkml:brushProperty name="width" value="0.03333" units="cm"/>
      <inkml:brushProperty name="height" value="0.03333" units="cm"/>
      <inkml:brushProperty name="color" value="#ED1C24"/>
      <inkml:brushProperty name="ignorePressure" value="1"/>
    </inkml:brush>
  </inkml:definitions>
  <inkml:traceGroup>
    <inkml:annotationXML>
      <emma:emma xmlns:emma="http://www.w3.org/2003/04/emma" version="1.0">
        <emma:interpretation id="{93405746-FC64-4858-A525-D9BBDD796097}" emma:medium="tactile" emma:mode="ink">
          <msink:context xmlns:msink="http://schemas.microsoft.com/ink/2010/main" type="inkDrawing"/>
        </emma:interpretation>
      </emma:emma>
    </inkml:annotationXML>
    <inkml:trace contextRef="#ctx0" brushRef="#br0">680 8437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FC32-F886-490C-8338-9C4B0856AE61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F44D-3624-4F4E-BA64-BD834FB7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18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FC32-F886-490C-8338-9C4B0856AE61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F44D-3624-4F4E-BA64-BD834FB7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09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FC32-F886-490C-8338-9C4B0856AE61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F44D-3624-4F4E-BA64-BD834FB7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7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FC32-F886-490C-8338-9C4B0856AE61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F44D-3624-4F4E-BA64-BD834FB7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FC32-F886-490C-8338-9C4B0856AE61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F44D-3624-4F4E-BA64-BD834FB7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9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FC32-F886-490C-8338-9C4B0856AE61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F44D-3624-4F4E-BA64-BD834FB7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9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FC32-F886-490C-8338-9C4B0856AE61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F44D-3624-4F4E-BA64-BD834FB7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3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FC32-F886-490C-8338-9C4B0856AE61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F44D-3624-4F4E-BA64-BD834FB7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1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FC32-F886-490C-8338-9C4B0856AE61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F44D-3624-4F4E-BA64-BD834FB7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65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FC32-F886-490C-8338-9C4B0856AE61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F44D-3624-4F4E-BA64-BD834FB7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9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FC32-F886-490C-8338-9C4B0856AE61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F44D-3624-4F4E-BA64-BD834FB7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89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4FC32-F886-490C-8338-9C4B0856AE61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1F44D-3624-4F4E-BA64-BD834FB7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0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customXml" Target="../ink/ink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customXml" Target="../ink/ink1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204" y="380678"/>
            <a:ext cx="7772400" cy="612329"/>
          </a:xfrm>
        </p:spPr>
        <p:txBody>
          <a:bodyPr>
            <a:noAutofit/>
          </a:bodyPr>
          <a:lstStyle/>
          <a:p>
            <a:r>
              <a:rPr lang="en-US" sz="3200" b="1" dirty="0"/>
              <a:t>Turtle Diagram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8753" y="1726257"/>
            <a:ext cx="2347100" cy="1031801"/>
          </a:xfrm>
          <a:solidFill>
            <a:srgbClr val="FFFF66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200" b="1" u="sng" dirty="0">
                <a:solidFill>
                  <a:srgbClr val="000000"/>
                </a:solidFill>
              </a:rPr>
              <a:t>WHAT: Equipment &amp; Materials</a:t>
            </a:r>
          </a:p>
          <a:p>
            <a:pPr marL="112713" indent="-112713" algn="l" defTabSz="457200">
              <a:lnSpc>
                <a:spcPct val="7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A</a:t>
            </a:r>
          </a:p>
          <a:p>
            <a:pPr marL="112713" indent="-112713" algn="l" defTabSz="457200">
              <a:lnSpc>
                <a:spcPct val="7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B</a:t>
            </a:r>
          </a:p>
          <a:p>
            <a:pPr marL="112713" indent="-112713" algn="l" defTabSz="457200">
              <a:lnSpc>
                <a:spcPct val="7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C</a:t>
            </a:r>
          </a:p>
          <a:p>
            <a:pPr marL="285750" indent="-285750" algn="l">
              <a:lnSpc>
                <a:spcPct val="70000"/>
              </a:lnSpc>
              <a:buFont typeface="Arial"/>
              <a:buChar char="•"/>
            </a:pPr>
            <a:endParaRPr lang="en-US" sz="1200" dirty="0">
              <a:solidFill>
                <a:srgbClr val="000000"/>
              </a:solidFill>
            </a:endParaRPr>
          </a:p>
          <a:p>
            <a:pPr marL="285750" indent="-285750" algn="l">
              <a:lnSpc>
                <a:spcPct val="70000"/>
              </a:lnSpc>
              <a:buFont typeface="Arial"/>
              <a:buChar char="•"/>
            </a:pP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20176" y="1045245"/>
            <a:ext cx="85734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rallelogram 8"/>
          <p:cNvSpPr/>
          <p:nvPr/>
        </p:nvSpPr>
        <p:spPr>
          <a:xfrm>
            <a:off x="297689" y="3002300"/>
            <a:ext cx="2857811" cy="1362855"/>
          </a:xfrm>
          <a:prstGeom prst="parallelogram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A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B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C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" name="Hexagon 9"/>
          <p:cNvSpPr/>
          <p:nvPr/>
        </p:nvSpPr>
        <p:spPr>
          <a:xfrm>
            <a:off x="3716467" y="3008345"/>
            <a:ext cx="1780849" cy="1349277"/>
          </a:xfrm>
          <a:prstGeom prst="hexagon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t" anchorCtr="0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Process X:</a:t>
            </a: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[Process Title]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5556854" y="1716378"/>
            <a:ext cx="2347100" cy="1031801"/>
          </a:xfrm>
          <a:prstGeom prst="rect">
            <a:avLst/>
          </a:prstGeom>
          <a:solidFill>
            <a:srgbClr val="FFFF66"/>
          </a:solidFill>
          <a:ln>
            <a:solidFill>
              <a:srgbClr val="0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>
                <a:solidFill>
                  <a:srgbClr val="000000"/>
                </a:solidFill>
              </a:rPr>
              <a:t>WHO: Personnel &amp; Competencies</a:t>
            </a:r>
          </a:p>
          <a:p>
            <a:pPr marL="112713" indent="-112713" algn="l">
              <a:lnSpc>
                <a:spcPct val="7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A</a:t>
            </a:r>
          </a:p>
          <a:p>
            <a:pPr marL="112713" indent="-112713" algn="l">
              <a:lnSpc>
                <a:spcPct val="7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B</a:t>
            </a:r>
          </a:p>
          <a:p>
            <a:pPr marL="112713" indent="-112713" algn="l">
              <a:lnSpc>
                <a:spcPct val="7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C</a:t>
            </a:r>
          </a:p>
          <a:p>
            <a:pPr marL="285750" indent="-285750" algn="l">
              <a:lnSpc>
                <a:spcPct val="70000"/>
              </a:lnSpc>
              <a:buFont typeface="Arial"/>
              <a:buChar char="•"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1267494" y="4601113"/>
            <a:ext cx="2347100" cy="1031801"/>
          </a:xfrm>
          <a:prstGeom prst="rect">
            <a:avLst/>
          </a:prstGeom>
          <a:solidFill>
            <a:srgbClr val="FFFF66"/>
          </a:solidFill>
          <a:ln>
            <a:solidFill>
              <a:srgbClr val="00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>
                <a:solidFill>
                  <a:srgbClr val="000000"/>
                </a:solidFill>
              </a:rPr>
              <a:t>HOW: Documentation or Method</a:t>
            </a:r>
          </a:p>
          <a:p>
            <a:pPr marL="112713" indent="-112713" algn="l">
              <a:lnSpc>
                <a:spcPct val="7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A</a:t>
            </a:r>
          </a:p>
          <a:p>
            <a:pPr marL="112713" indent="-112713" algn="l">
              <a:lnSpc>
                <a:spcPct val="7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B</a:t>
            </a:r>
          </a:p>
          <a:p>
            <a:pPr marL="112713" indent="-112713" algn="l">
              <a:lnSpc>
                <a:spcPct val="7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C</a:t>
            </a:r>
          </a:p>
          <a:p>
            <a:pPr marL="285750" indent="-285750" algn="l">
              <a:lnSpc>
                <a:spcPct val="70000"/>
              </a:lnSpc>
              <a:buFont typeface="Arial"/>
              <a:buChar char="•"/>
            </a:pPr>
            <a:endParaRPr lang="en-US" sz="1200" dirty="0">
              <a:solidFill>
                <a:srgbClr val="000000"/>
              </a:solidFill>
            </a:endParaRPr>
          </a:p>
          <a:p>
            <a:pPr marL="285750" indent="-285750" algn="l">
              <a:lnSpc>
                <a:spcPct val="70000"/>
              </a:lnSpc>
              <a:buFont typeface="Arial"/>
              <a:buChar char="•"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5585833" y="4603804"/>
            <a:ext cx="2347100" cy="1031801"/>
          </a:xfrm>
          <a:prstGeom prst="rect">
            <a:avLst/>
          </a:prstGeom>
          <a:solidFill>
            <a:srgbClr val="FFFF66"/>
          </a:solidFill>
          <a:ln>
            <a:solidFill>
              <a:srgbClr val="0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>
                <a:solidFill>
                  <a:srgbClr val="000000"/>
                </a:solidFill>
              </a:rPr>
              <a:t>CRITERIA: Objectives &amp; Targets</a:t>
            </a:r>
          </a:p>
          <a:p>
            <a:pPr marL="112713" indent="-112713" algn="l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A</a:t>
            </a:r>
          </a:p>
          <a:p>
            <a:pPr marL="112713" indent="-112713" algn="l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B</a:t>
            </a:r>
          </a:p>
          <a:p>
            <a:pPr marL="112713" indent="-112713" algn="l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9" name="Parallelogram 18"/>
          <p:cNvSpPr/>
          <p:nvPr/>
        </p:nvSpPr>
        <p:spPr>
          <a:xfrm>
            <a:off x="6058283" y="3025035"/>
            <a:ext cx="2945030" cy="1362855"/>
          </a:xfrm>
          <a:prstGeom prst="parallelogram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A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B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5497317" y="3497764"/>
            <a:ext cx="729756" cy="411480"/>
          </a:xfrm>
          <a:prstGeom prst="rightArrow">
            <a:avLst>
              <a:gd name="adj1" fmla="val 30711"/>
              <a:gd name="adj2" fmla="val 40354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sz="1200"/>
          </a:p>
        </p:txBody>
      </p:sp>
      <p:sp>
        <p:nvSpPr>
          <p:cNvPr id="26" name="Right Arrow 25"/>
          <p:cNvSpPr/>
          <p:nvPr/>
        </p:nvSpPr>
        <p:spPr>
          <a:xfrm>
            <a:off x="2986710" y="3497764"/>
            <a:ext cx="729756" cy="411480"/>
          </a:xfrm>
          <a:prstGeom prst="rightArrow">
            <a:avLst>
              <a:gd name="adj1" fmla="val 30711"/>
              <a:gd name="adj2" fmla="val 40354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sz="1200"/>
          </a:p>
        </p:txBody>
      </p:sp>
      <p:sp>
        <p:nvSpPr>
          <p:cNvPr id="27" name="Right Arrow 26"/>
          <p:cNvSpPr/>
          <p:nvPr/>
        </p:nvSpPr>
        <p:spPr>
          <a:xfrm rot="3218276">
            <a:off x="3444450" y="2504970"/>
            <a:ext cx="729756" cy="411480"/>
          </a:xfrm>
          <a:prstGeom prst="rightArrow">
            <a:avLst>
              <a:gd name="adj1" fmla="val 30711"/>
              <a:gd name="adj2" fmla="val 40354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sz="1200"/>
          </a:p>
        </p:txBody>
      </p:sp>
      <p:sp>
        <p:nvSpPr>
          <p:cNvPr id="28" name="Right Arrow 27"/>
          <p:cNvSpPr/>
          <p:nvPr/>
        </p:nvSpPr>
        <p:spPr>
          <a:xfrm rot="7580163">
            <a:off x="4988579" y="2504970"/>
            <a:ext cx="729756" cy="411480"/>
          </a:xfrm>
          <a:prstGeom prst="rightArrow">
            <a:avLst>
              <a:gd name="adj1" fmla="val 30711"/>
              <a:gd name="adj2" fmla="val 40354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sz="1200"/>
          </a:p>
        </p:txBody>
      </p:sp>
      <p:sp>
        <p:nvSpPr>
          <p:cNvPr id="29" name="Right Arrow 28"/>
          <p:cNvSpPr/>
          <p:nvPr/>
        </p:nvSpPr>
        <p:spPr>
          <a:xfrm rot="18422829">
            <a:off x="3467179" y="4429547"/>
            <a:ext cx="729756" cy="411480"/>
          </a:xfrm>
          <a:prstGeom prst="rightArrow">
            <a:avLst>
              <a:gd name="adj1" fmla="val 30711"/>
              <a:gd name="adj2" fmla="val 40354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sz="1200"/>
          </a:p>
        </p:txBody>
      </p:sp>
      <p:sp>
        <p:nvSpPr>
          <p:cNvPr id="30" name="Right Arrow 29"/>
          <p:cNvSpPr/>
          <p:nvPr/>
        </p:nvSpPr>
        <p:spPr>
          <a:xfrm rot="13885529">
            <a:off x="5011971" y="4427916"/>
            <a:ext cx="729756" cy="411480"/>
          </a:xfrm>
          <a:prstGeom prst="rightArrow">
            <a:avLst>
              <a:gd name="adj1" fmla="val 30711"/>
              <a:gd name="adj2" fmla="val 40354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sz="12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79777" y="6404619"/>
            <a:ext cx="85734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67525" y="2761475"/>
            <a:ext cx="24696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KEY INPUTS</a:t>
            </a:r>
          </a:p>
        </p:txBody>
      </p:sp>
      <p:sp>
        <p:nvSpPr>
          <p:cNvPr id="34" name="Date Placeholder 33"/>
          <p:cNvSpPr>
            <a:spLocks noGrp="1"/>
          </p:cNvSpPr>
          <p:nvPr>
            <p:ph type="dt" sz="half" idx="10"/>
          </p:nvPr>
        </p:nvSpPr>
        <p:spPr>
          <a:xfrm>
            <a:off x="457200" y="6469084"/>
            <a:ext cx="3758896" cy="365125"/>
          </a:xfrm>
        </p:spPr>
        <p:txBody>
          <a:bodyPr/>
          <a:lstStyle/>
          <a:p>
            <a:r>
              <a:rPr lang="en-US" dirty="0"/>
              <a:t>© Copyright 2017 Concentric Management Systems, Inc.</a:t>
            </a:r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>
          <a:xfrm>
            <a:off x="5161461" y="6469084"/>
            <a:ext cx="3638705" cy="365125"/>
          </a:xfrm>
        </p:spPr>
        <p:txBody>
          <a:bodyPr/>
          <a:lstStyle/>
          <a:p>
            <a:r>
              <a:rPr lang="en-US" dirty="0"/>
              <a:t>Turtle Diagram + SIPOC Diagram = Tu-</a:t>
            </a:r>
            <a:r>
              <a:rPr lang="en-US" dirty="0" err="1"/>
              <a:t>Poc</a:t>
            </a:r>
            <a:r>
              <a:rPr lang="en-US" dirty="0"/>
              <a:t> Diagram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41" y="314072"/>
            <a:ext cx="1558775" cy="565056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6401420" y="2731346"/>
            <a:ext cx="24696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KEY OUTPUTS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7439510" y="103822"/>
            <a:ext cx="1431609" cy="816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88702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204" y="380678"/>
            <a:ext cx="7772400" cy="612329"/>
          </a:xfrm>
        </p:spPr>
        <p:txBody>
          <a:bodyPr>
            <a:noAutofit/>
          </a:bodyPr>
          <a:lstStyle/>
          <a:p>
            <a:r>
              <a:rPr lang="en-US" sz="3200" b="1" dirty="0"/>
              <a:t>SIPOC Diagram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0176" y="1045245"/>
            <a:ext cx="85734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rallelogram 8"/>
          <p:cNvSpPr/>
          <p:nvPr/>
        </p:nvSpPr>
        <p:spPr>
          <a:xfrm>
            <a:off x="75951" y="1583911"/>
            <a:ext cx="1854238" cy="1362855"/>
          </a:xfrm>
          <a:prstGeom prst="parallelogram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A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B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C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" name="Hexagon 9"/>
          <p:cNvSpPr/>
          <p:nvPr/>
        </p:nvSpPr>
        <p:spPr>
          <a:xfrm>
            <a:off x="3687639" y="1576232"/>
            <a:ext cx="1780849" cy="1349277"/>
          </a:xfrm>
          <a:prstGeom prst="hexagon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t" anchorCtr="0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Process X:</a:t>
            </a: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[Process Title]</a:t>
            </a:r>
          </a:p>
        </p:txBody>
      </p:sp>
      <p:sp>
        <p:nvSpPr>
          <p:cNvPr id="26" name="Right Arrow 25"/>
          <p:cNvSpPr/>
          <p:nvPr/>
        </p:nvSpPr>
        <p:spPr>
          <a:xfrm>
            <a:off x="1690766" y="1342541"/>
            <a:ext cx="729756" cy="205740"/>
          </a:xfrm>
          <a:prstGeom prst="rightArrow">
            <a:avLst>
              <a:gd name="adj1" fmla="val 30711"/>
              <a:gd name="adj2" fmla="val 40354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sz="120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79777" y="6404619"/>
            <a:ext cx="85734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572551" y="1283455"/>
            <a:ext cx="15069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CUSTOMERS</a:t>
            </a:r>
          </a:p>
        </p:txBody>
      </p:sp>
      <p:sp>
        <p:nvSpPr>
          <p:cNvPr id="34" name="Date Placeholder 33"/>
          <p:cNvSpPr>
            <a:spLocks noGrp="1"/>
          </p:cNvSpPr>
          <p:nvPr>
            <p:ph type="dt" sz="half" idx="10"/>
          </p:nvPr>
        </p:nvSpPr>
        <p:spPr>
          <a:xfrm>
            <a:off x="457200" y="6469084"/>
            <a:ext cx="3758896" cy="365125"/>
          </a:xfrm>
        </p:spPr>
        <p:txBody>
          <a:bodyPr/>
          <a:lstStyle/>
          <a:p>
            <a:r>
              <a:rPr lang="en-US" dirty="0"/>
              <a:t>© Copyright 2017 Concentric Management Systems, Inc.</a:t>
            </a:r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>
          <a:xfrm>
            <a:off x="5161461" y="6469084"/>
            <a:ext cx="3638705" cy="365125"/>
          </a:xfrm>
        </p:spPr>
        <p:txBody>
          <a:bodyPr/>
          <a:lstStyle/>
          <a:p>
            <a:r>
              <a:rPr lang="en-US" dirty="0"/>
              <a:t>Turtle Diagram + SIPOC Diagram = Tu-</a:t>
            </a:r>
            <a:r>
              <a:rPr lang="en-US" dirty="0" err="1"/>
              <a:t>Poc</a:t>
            </a:r>
            <a:r>
              <a:rPr lang="en-US" dirty="0"/>
              <a:t> Diagram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41" y="314072"/>
            <a:ext cx="1558775" cy="565056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5753599" y="1283455"/>
            <a:ext cx="13065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OUTPUTS</a:t>
            </a:r>
          </a:p>
        </p:txBody>
      </p:sp>
      <p:sp>
        <p:nvSpPr>
          <p:cNvPr id="25" name="Parallelogram 24"/>
          <p:cNvSpPr/>
          <p:nvPr/>
        </p:nvSpPr>
        <p:spPr>
          <a:xfrm>
            <a:off x="5479732" y="1580477"/>
            <a:ext cx="1854238" cy="1362855"/>
          </a:xfrm>
          <a:prstGeom prst="parallelogram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A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B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C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6" name="Parallelogram 35"/>
          <p:cNvSpPr/>
          <p:nvPr/>
        </p:nvSpPr>
        <p:spPr>
          <a:xfrm>
            <a:off x="7225282" y="1580477"/>
            <a:ext cx="1854238" cy="1362855"/>
          </a:xfrm>
          <a:prstGeom prst="parallelogram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A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B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C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7" name="Parallelogram 36"/>
          <p:cNvSpPr/>
          <p:nvPr/>
        </p:nvSpPr>
        <p:spPr>
          <a:xfrm>
            <a:off x="1822157" y="1581838"/>
            <a:ext cx="1854238" cy="1362855"/>
          </a:xfrm>
          <a:prstGeom prst="parallelogram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A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B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C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64775" y="1306912"/>
            <a:ext cx="15069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SUPPLIERS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139218" y="1306912"/>
            <a:ext cx="15069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INPUTS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813335" y="1306912"/>
            <a:ext cx="15069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PROCESS</a:t>
            </a:r>
          </a:p>
        </p:txBody>
      </p:sp>
      <p:sp>
        <p:nvSpPr>
          <p:cNvPr id="41" name="Right Arrow 25"/>
          <p:cNvSpPr/>
          <p:nvPr/>
        </p:nvSpPr>
        <p:spPr>
          <a:xfrm>
            <a:off x="3355401" y="1334663"/>
            <a:ext cx="729756" cy="205740"/>
          </a:xfrm>
          <a:prstGeom prst="rightArrow">
            <a:avLst>
              <a:gd name="adj1" fmla="val 30711"/>
              <a:gd name="adj2" fmla="val 40354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sz="1200"/>
          </a:p>
        </p:txBody>
      </p:sp>
      <p:sp>
        <p:nvSpPr>
          <p:cNvPr id="42" name="Right Arrow 25"/>
          <p:cNvSpPr/>
          <p:nvPr/>
        </p:nvSpPr>
        <p:spPr>
          <a:xfrm>
            <a:off x="5210704" y="1305666"/>
            <a:ext cx="729756" cy="205740"/>
          </a:xfrm>
          <a:prstGeom prst="rightArrow">
            <a:avLst>
              <a:gd name="adj1" fmla="val 30711"/>
              <a:gd name="adj2" fmla="val 40354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sz="1200"/>
          </a:p>
        </p:txBody>
      </p:sp>
      <p:sp>
        <p:nvSpPr>
          <p:cNvPr id="43" name="Right Arrow 25"/>
          <p:cNvSpPr/>
          <p:nvPr/>
        </p:nvSpPr>
        <p:spPr>
          <a:xfrm>
            <a:off x="6951449" y="1305666"/>
            <a:ext cx="729756" cy="205740"/>
          </a:xfrm>
          <a:prstGeom prst="rightArrow">
            <a:avLst>
              <a:gd name="adj1" fmla="val 30711"/>
              <a:gd name="adj2" fmla="val 40354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sz="1200"/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137727"/>
              </p:ext>
            </p:extLst>
          </p:nvPr>
        </p:nvGraphicFramePr>
        <p:xfrm>
          <a:off x="75952" y="3174337"/>
          <a:ext cx="9003567" cy="29348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3876">
                  <a:extLst>
                    <a:ext uri="{9D8B030D-6E8A-4147-A177-3AD203B41FA5}">
                      <a16:colId xmlns:a16="http://schemas.microsoft.com/office/drawing/2014/main" val="3319517368"/>
                    </a:ext>
                  </a:extLst>
                </a:gridCol>
                <a:gridCol w="1384187">
                  <a:extLst>
                    <a:ext uri="{9D8B030D-6E8A-4147-A177-3AD203B41FA5}">
                      <a16:colId xmlns:a16="http://schemas.microsoft.com/office/drawing/2014/main" val="3902627472"/>
                    </a:ext>
                  </a:extLst>
                </a:gridCol>
                <a:gridCol w="1384187">
                  <a:extLst>
                    <a:ext uri="{9D8B030D-6E8A-4147-A177-3AD203B41FA5}">
                      <a16:colId xmlns:a16="http://schemas.microsoft.com/office/drawing/2014/main" val="691327625"/>
                    </a:ext>
                  </a:extLst>
                </a:gridCol>
                <a:gridCol w="1942943">
                  <a:extLst>
                    <a:ext uri="{9D8B030D-6E8A-4147-A177-3AD203B41FA5}">
                      <a16:colId xmlns:a16="http://schemas.microsoft.com/office/drawing/2014/main" val="4048060301"/>
                    </a:ext>
                  </a:extLst>
                </a:gridCol>
                <a:gridCol w="1384187">
                  <a:extLst>
                    <a:ext uri="{9D8B030D-6E8A-4147-A177-3AD203B41FA5}">
                      <a16:colId xmlns:a16="http://schemas.microsoft.com/office/drawing/2014/main" val="3624888825"/>
                    </a:ext>
                  </a:extLst>
                </a:gridCol>
                <a:gridCol w="1384187">
                  <a:extLst>
                    <a:ext uri="{9D8B030D-6E8A-4147-A177-3AD203B41FA5}">
                      <a16:colId xmlns:a16="http://schemas.microsoft.com/office/drawing/2014/main" val="2662244865"/>
                    </a:ext>
                  </a:extLst>
                </a:gridCol>
              </a:tblGrid>
              <a:tr h="306880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S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none" strike="noStrike" dirty="0">
                          <a:effectLst/>
                        </a:rPr>
                        <a:t>Supplier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I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none" strike="noStrike" dirty="0">
                          <a:effectLst/>
                        </a:rPr>
                        <a:t>Input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P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none" strike="noStrike" dirty="0">
                          <a:effectLst/>
                        </a:rPr>
                        <a:t>Process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O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none" strike="noStrike" dirty="0">
                          <a:effectLst/>
                        </a:rPr>
                        <a:t>Output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C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none" strike="noStrike" dirty="0">
                          <a:effectLst/>
                        </a:rPr>
                        <a:t>Customer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909965"/>
                  </a:ext>
                </a:extLst>
              </a:tr>
              <a:tr h="3670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Environment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Step 1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none" strike="noStrike" dirty="0">
                          <a:effectLst/>
                        </a:rPr>
                        <a:t>Step 2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none" strike="noStrike" dirty="0">
                          <a:effectLst/>
                        </a:rPr>
                        <a:t>Step 3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none" strike="noStrike" dirty="0">
                          <a:effectLst/>
                        </a:rPr>
                        <a:t>…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210494"/>
                  </a:ext>
                </a:extLst>
              </a:tr>
              <a:tr h="3670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Man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538440"/>
                  </a:ext>
                </a:extLst>
              </a:tr>
              <a:tr h="3670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Method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819753"/>
                  </a:ext>
                </a:extLst>
              </a:tr>
              <a:tr h="3670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Measure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073903"/>
                  </a:ext>
                </a:extLst>
              </a:tr>
              <a:tr h="3670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Machine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66316"/>
                  </a:ext>
                </a:extLst>
              </a:tr>
              <a:tr h="3670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Material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538166"/>
                  </a:ext>
                </a:extLst>
              </a:tr>
              <a:tr h="3670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Other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731389"/>
                  </a:ext>
                </a:extLst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7907215" y="208850"/>
            <a:ext cx="986391" cy="790056"/>
            <a:chOff x="7907215" y="208850"/>
            <a:chExt cx="986391" cy="790056"/>
          </a:xfrm>
        </p:grpSpPr>
        <p:pic>
          <p:nvPicPr>
            <p:cNvPr id="3074" name="Picture 2" descr="Image result for cyclops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847" t="27829" r="25387" b="31374"/>
            <a:stretch/>
          </p:blipFill>
          <p:spPr bwMode="auto">
            <a:xfrm>
              <a:off x="8152401" y="208850"/>
              <a:ext cx="585393" cy="78028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7907215" y="629574"/>
              <a:ext cx="9863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SIP      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3483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204" y="380678"/>
            <a:ext cx="7772400" cy="612329"/>
          </a:xfrm>
        </p:spPr>
        <p:txBody>
          <a:bodyPr>
            <a:noAutofit/>
          </a:bodyPr>
          <a:lstStyle/>
          <a:p>
            <a:r>
              <a:rPr lang="en-US" sz="3200" b="1" dirty="0"/>
              <a:t>Tu-</a:t>
            </a:r>
            <a:r>
              <a:rPr lang="en-US" sz="3200" b="1" dirty="0" err="1"/>
              <a:t>Poc</a:t>
            </a:r>
            <a:r>
              <a:rPr lang="en-US" sz="3200" b="1" dirty="0"/>
              <a:t> Diagram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8753" y="2277234"/>
            <a:ext cx="2347100" cy="1031801"/>
          </a:xfrm>
          <a:solidFill>
            <a:srgbClr val="FFFF66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200" b="1" u="sng" dirty="0">
                <a:solidFill>
                  <a:srgbClr val="000000"/>
                </a:solidFill>
              </a:rPr>
              <a:t>WHAT: Equipment &amp; Materials</a:t>
            </a:r>
          </a:p>
          <a:p>
            <a:pPr marL="112713" indent="-112713" algn="l" defTabSz="457200">
              <a:lnSpc>
                <a:spcPct val="7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A</a:t>
            </a:r>
          </a:p>
          <a:p>
            <a:pPr marL="112713" indent="-112713" algn="l" defTabSz="457200">
              <a:lnSpc>
                <a:spcPct val="7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B</a:t>
            </a:r>
          </a:p>
          <a:p>
            <a:pPr marL="112713" indent="-112713" algn="l" defTabSz="457200">
              <a:lnSpc>
                <a:spcPct val="7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C</a:t>
            </a:r>
          </a:p>
          <a:p>
            <a:pPr marL="285750" indent="-285750" algn="l">
              <a:lnSpc>
                <a:spcPct val="70000"/>
              </a:lnSpc>
              <a:buFont typeface="Arial"/>
              <a:buChar char="•"/>
            </a:pPr>
            <a:endParaRPr lang="en-US" sz="1200" dirty="0">
              <a:solidFill>
                <a:srgbClr val="000000"/>
              </a:solidFill>
            </a:endParaRPr>
          </a:p>
          <a:p>
            <a:pPr marL="285750" indent="-285750" algn="l">
              <a:lnSpc>
                <a:spcPct val="70000"/>
              </a:lnSpc>
              <a:buFont typeface="Arial"/>
              <a:buChar char="•"/>
            </a:pP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20176" y="1045245"/>
            <a:ext cx="85734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rallelogram 8"/>
          <p:cNvSpPr/>
          <p:nvPr/>
        </p:nvSpPr>
        <p:spPr>
          <a:xfrm>
            <a:off x="297689" y="3553277"/>
            <a:ext cx="2857811" cy="1362855"/>
          </a:xfrm>
          <a:prstGeom prst="parallelogram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A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B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C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" name="Hexagon 9"/>
          <p:cNvSpPr/>
          <p:nvPr/>
        </p:nvSpPr>
        <p:spPr>
          <a:xfrm>
            <a:off x="3716467" y="3559322"/>
            <a:ext cx="1780849" cy="1349277"/>
          </a:xfrm>
          <a:prstGeom prst="hexagon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t" anchorCtr="0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Process X:</a:t>
            </a: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[Process Title]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5556854" y="2267355"/>
            <a:ext cx="2347100" cy="1031801"/>
          </a:xfrm>
          <a:prstGeom prst="rect">
            <a:avLst/>
          </a:prstGeom>
          <a:solidFill>
            <a:srgbClr val="FFFF66"/>
          </a:solidFill>
          <a:ln>
            <a:solidFill>
              <a:srgbClr val="0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>
                <a:solidFill>
                  <a:srgbClr val="000000"/>
                </a:solidFill>
              </a:rPr>
              <a:t>WHO: Personnel &amp; Competencies</a:t>
            </a:r>
          </a:p>
          <a:p>
            <a:pPr marL="112713" indent="-112713" algn="l">
              <a:lnSpc>
                <a:spcPct val="7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A</a:t>
            </a:r>
          </a:p>
          <a:p>
            <a:pPr marL="112713" indent="-112713" algn="l">
              <a:lnSpc>
                <a:spcPct val="7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B</a:t>
            </a:r>
          </a:p>
          <a:p>
            <a:pPr marL="112713" indent="-112713" algn="l">
              <a:lnSpc>
                <a:spcPct val="7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C</a:t>
            </a:r>
          </a:p>
          <a:p>
            <a:pPr marL="285750" indent="-285750" algn="l">
              <a:lnSpc>
                <a:spcPct val="70000"/>
              </a:lnSpc>
              <a:buFont typeface="Arial"/>
              <a:buChar char="•"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1267494" y="5152090"/>
            <a:ext cx="2347100" cy="1031801"/>
          </a:xfrm>
          <a:prstGeom prst="rect">
            <a:avLst/>
          </a:prstGeom>
          <a:solidFill>
            <a:srgbClr val="FFFF66"/>
          </a:solidFill>
          <a:ln>
            <a:solidFill>
              <a:srgbClr val="00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>
                <a:solidFill>
                  <a:srgbClr val="000000"/>
                </a:solidFill>
              </a:rPr>
              <a:t>HOW: Documentation or Method</a:t>
            </a:r>
          </a:p>
          <a:p>
            <a:pPr marL="112713" indent="-112713" algn="l">
              <a:lnSpc>
                <a:spcPct val="7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A</a:t>
            </a:r>
          </a:p>
          <a:p>
            <a:pPr marL="112713" indent="-112713" algn="l">
              <a:lnSpc>
                <a:spcPct val="7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B</a:t>
            </a:r>
          </a:p>
          <a:p>
            <a:pPr marL="112713" indent="-112713" algn="l">
              <a:lnSpc>
                <a:spcPct val="7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C</a:t>
            </a:r>
          </a:p>
          <a:p>
            <a:pPr marL="285750" indent="-285750" algn="l">
              <a:lnSpc>
                <a:spcPct val="70000"/>
              </a:lnSpc>
              <a:buFont typeface="Arial"/>
              <a:buChar char="•"/>
            </a:pPr>
            <a:endParaRPr lang="en-US" sz="1200" dirty="0">
              <a:solidFill>
                <a:srgbClr val="000000"/>
              </a:solidFill>
            </a:endParaRPr>
          </a:p>
          <a:p>
            <a:pPr marL="285750" indent="-285750" algn="l">
              <a:lnSpc>
                <a:spcPct val="70000"/>
              </a:lnSpc>
              <a:buFont typeface="Arial"/>
              <a:buChar char="•"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5585833" y="5154781"/>
            <a:ext cx="2347100" cy="1031801"/>
          </a:xfrm>
          <a:prstGeom prst="rect">
            <a:avLst/>
          </a:prstGeom>
          <a:solidFill>
            <a:srgbClr val="FFFF66"/>
          </a:solidFill>
          <a:ln>
            <a:solidFill>
              <a:srgbClr val="0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>
                <a:solidFill>
                  <a:srgbClr val="000000"/>
                </a:solidFill>
              </a:rPr>
              <a:t>CRITERIA: Objectives &amp; Targets</a:t>
            </a:r>
          </a:p>
          <a:p>
            <a:pPr marL="112713" indent="-112713" algn="l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A</a:t>
            </a:r>
          </a:p>
          <a:p>
            <a:pPr marL="112713" indent="-112713" algn="l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B</a:t>
            </a:r>
          </a:p>
          <a:p>
            <a:pPr marL="112713" indent="-112713" algn="l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9" name="Parallelogram 18"/>
          <p:cNvSpPr/>
          <p:nvPr/>
        </p:nvSpPr>
        <p:spPr>
          <a:xfrm>
            <a:off x="6058283" y="3576012"/>
            <a:ext cx="2945030" cy="1362855"/>
          </a:xfrm>
          <a:prstGeom prst="parallelogram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A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B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5497317" y="4048741"/>
            <a:ext cx="729756" cy="411480"/>
          </a:xfrm>
          <a:prstGeom prst="rightArrow">
            <a:avLst>
              <a:gd name="adj1" fmla="val 30711"/>
              <a:gd name="adj2" fmla="val 40354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sz="1200"/>
          </a:p>
        </p:txBody>
      </p:sp>
      <p:sp>
        <p:nvSpPr>
          <p:cNvPr id="26" name="Right Arrow 25"/>
          <p:cNvSpPr/>
          <p:nvPr/>
        </p:nvSpPr>
        <p:spPr>
          <a:xfrm>
            <a:off x="2986710" y="4048741"/>
            <a:ext cx="729756" cy="411480"/>
          </a:xfrm>
          <a:prstGeom prst="rightArrow">
            <a:avLst>
              <a:gd name="adj1" fmla="val 30711"/>
              <a:gd name="adj2" fmla="val 40354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sz="1200"/>
          </a:p>
        </p:txBody>
      </p:sp>
      <p:sp>
        <p:nvSpPr>
          <p:cNvPr id="27" name="Right Arrow 26"/>
          <p:cNvSpPr/>
          <p:nvPr/>
        </p:nvSpPr>
        <p:spPr>
          <a:xfrm rot="3218276">
            <a:off x="3444450" y="3055947"/>
            <a:ext cx="729756" cy="411480"/>
          </a:xfrm>
          <a:prstGeom prst="rightArrow">
            <a:avLst>
              <a:gd name="adj1" fmla="val 30711"/>
              <a:gd name="adj2" fmla="val 40354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sz="1200"/>
          </a:p>
        </p:txBody>
      </p:sp>
      <p:sp>
        <p:nvSpPr>
          <p:cNvPr id="28" name="Right Arrow 27"/>
          <p:cNvSpPr/>
          <p:nvPr/>
        </p:nvSpPr>
        <p:spPr>
          <a:xfrm rot="7580163">
            <a:off x="4988579" y="3055947"/>
            <a:ext cx="729756" cy="411480"/>
          </a:xfrm>
          <a:prstGeom prst="rightArrow">
            <a:avLst>
              <a:gd name="adj1" fmla="val 30711"/>
              <a:gd name="adj2" fmla="val 40354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sz="1200"/>
          </a:p>
        </p:txBody>
      </p:sp>
      <p:sp>
        <p:nvSpPr>
          <p:cNvPr id="29" name="Right Arrow 28"/>
          <p:cNvSpPr/>
          <p:nvPr/>
        </p:nvSpPr>
        <p:spPr>
          <a:xfrm rot="18422829">
            <a:off x="3467179" y="4980524"/>
            <a:ext cx="729756" cy="411480"/>
          </a:xfrm>
          <a:prstGeom prst="rightArrow">
            <a:avLst>
              <a:gd name="adj1" fmla="val 30711"/>
              <a:gd name="adj2" fmla="val 40354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sz="1200"/>
          </a:p>
        </p:txBody>
      </p:sp>
      <p:sp>
        <p:nvSpPr>
          <p:cNvPr id="30" name="Right Arrow 29"/>
          <p:cNvSpPr/>
          <p:nvPr/>
        </p:nvSpPr>
        <p:spPr>
          <a:xfrm rot="13885529">
            <a:off x="5011971" y="4978893"/>
            <a:ext cx="729756" cy="411480"/>
          </a:xfrm>
          <a:prstGeom prst="rightArrow">
            <a:avLst>
              <a:gd name="adj1" fmla="val 30711"/>
              <a:gd name="adj2" fmla="val 40354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sz="12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79777" y="6404619"/>
            <a:ext cx="85734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67525" y="3312452"/>
            <a:ext cx="24696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KEY INPUTS</a:t>
            </a:r>
          </a:p>
        </p:txBody>
      </p:sp>
      <p:sp>
        <p:nvSpPr>
          <p:cNvPr id="34" name="Date Placeholder 33"/>
          <p:cNvSpPr>
            <a:spLocks noGrp="1"/>
          </p:cNvSpPr>
          <p:nvPr>
            <p:ph type="dt" sz="half" idx="10"/>
          </p:nvPr>
        </p:nvSpPr>
        <p:spPr>
          <a:xfrm>
            <a:off x="457200" y="6469084"/>
            <a:ext cx="3758896" cy="365125"/>
          </a:xfrm>
        </p:spPr>
        <p:txBody>
          <a:bodyPr/>
          <a:lstStyle/>
          <a:p>
            <a:r>
              <a:rPr lang="en-US" dirty="0"/>
              <a:t>© Copyright 2017 Concentric Management Systems, Inc.</a:t>
            </a:r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>
          <a:xfrm>
            <a:off x="5161461" y="6469084"/>
            <a:ext cx="3638705" cy="365125"/>
          </a:xfrm>
        </p:spPr>
        <p:txBody>
          <a:bodyPr/>
          <a:lstStyle/>
          <a:p>
            <a:r>
              <a:rPr lang="en-US" dirty="0"/>
              <a:t>Turtle Diagram + SIPOC Diagram = Tu-</a:t>
            </a:r>
            <a:r>
              <a:rPr lang="en-US" dirty="0" err="1"/>
              <a:t>Poc</a:t>
            </a:r>
            <a:r>
              <a:rPr lang="en-US" dirty="0"/>
              <a:t> Diagram</a:t>
            </a:r>
          </a:p>
        </p:txBody>
      </p:sp>
      <p:sp>
        <p:nvSpPr>
          <p:cNvPr id="6" name="Callout: Down Arrow 5"/>
          <p:cNvSpPr/>
          <p:nvPr/>
        </p:nvSpPr>
        <p:spPr>
          <a:xfrm>
            <a:off x="96414" y="1211044"/>
            <a:ext cx="1521371" cy="2289994"/>
          </a:xfrm>
          <a:prstGeom prst="downArrowCallout">
            <a:avLst>
              <a:gd name="adj1" fmla="val 9929"/>
              <a:gd name="adj2" fmla="val 25000"/>
              <a:gd name="adj3" fmla="val 25000"/>
              <a:gd name="adj4" fmla="val 40675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70000"/>
              </a:lnSpc>
            </a:pPr>
            <a:r>
              <a:rPr lang="en-US" sz="1200" b="1" u="sng" dirty="0">
                <a:solidFill>
                  <a:srgbClr val="000000"/>
                </a:solidFill>
              </a:rPr>
              <a:t>Suppliers: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A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B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C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42" name="Callout: Down Arrow 41"/>
          <p:cNvSpPr/>
          <p:nvPr/>
        </p:nvSpPr>
        <p:spPr>
          <a:xfrm>
            <a:off x="7544923" y="1211044"/>
            <a:ext cx="1481132" cy="2227127"/>
          </a:xfrm>
          <a:prstGeom prst="downArrowCallout">
            <a:avLst>
              <a:gd name="adj1" fmla="val 9929"/>
              <a:gd name="adj2" fmla="val 25000"/>
              <a:gd name="adj3" fmla="val 25000"/>
              <a:gd name="adj4" fmla="val 40675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70000"/>
              </a:lnSpc>
            </a:pPr>
            <a:r>
              <a:rPr lang="en-US" sz="1200" b="1" u="sng" dirty="0">
                <a:solidFill>
                  <a:srgbClr val="000000"/>
                </a:solidFill>
              </a:rPr>
              <a:t>Customers: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A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B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C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endParaRPr lang="en-US" sz="1200" dirty="0">
              <a:solidFill>
                <a:srgbClr val="000000"/>
              </a:solidFill>
            </a:endParaRP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03955" y="2129514"/>
            <a:ext cx="782846" cy="1365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23"/>
          <p:cNvSpPr/>
          <p:nvPr/>
        </p:nvSpPr>
        <p:spPr>
          <a:xfrm rot="16200000">
            <a:off x="7592954" y="2411743"/>
            <a:ext cx="1481512" cy="801553"/>
          </a:xfrm>
          <a:prstGeom prst="rightArrow">
            <a:avLst>
              <a:gd name="adj1" fmla="val 19982"/>
              <a:gd name="adj2" fmla="val 40354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112713" indent="-112713">
              <a:lnSpc>
                <a:spcPct val="70000"/>
              </a:lnSpc>
              <a:buFont typeface="Arial"/>
              <a:buChar char="•"/>
            </a:pPr>
            <a:endParaRPr lang="en-US" sz="120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41" y="314072"/>
            <a:ext cx="1558775" cy="565056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6401420" y="3282323"/>
            <a:ext cx="24696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KEY OUTPUTS</a:t>
            </a:r>
          </a:p>
        </p:txBody>
      </p:sp>
      <p:pic>
        <p:nvPicPr>
          <p:cNvPr id="4098" name="Picture 2" descr="tupac by geordieboy198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" t="15689" r="-1651"/>
          <a:stretch/>
        </p:blipFill>
        <p:spPr bwMode="auto">
          <a:xfrm>
            <a:off x="8017371" y="184412"/>
            <a:ext cx="906465" cy="8761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000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204" y="380678"/>
            <a:ext cx="7772400" cy="612329"/>
          </a:xfrm>
        </p:spPr>
        <p:txBody>
          <a:bodyPr>
            <a:noAutofit/>
          </a:bodyPr>
          <a:lstStyle/>
          <a:p>
            <a:r>
              <a:rPr lang="en-US" sz="3200" b="1" dirty="0"/>
              <a:t>Tu-</a:t>
            </a:r>
            <a:r>
              <a:rPr lang="en-US" sz="3200" b="1" dirty="0" err="1"/>
              <a:t>Poc</a:t>
            </a:r>
            <a:r>
              <a:rPr lang="en-US" sz="3200" b="1" dirty="0"/>
              <a:t> Diagram + Risk Analysis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8753" y="2277234"/>
            <a:ext cx="2347100" cy="1031801"/>
          </a:xfrm>
          <a:solidFill>
            <a:srgbClr val="FFFF66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200" b="1" u="sng" dirty="0">
                <a:solidFill>
                  <a:srgbClr val="000000"/>
                </a:solidFill>
              </a:rPr>
              <a:t>WHAT: Equipment &amp; Materials</a:t>
            </a:r>
          </a:p>
          <a:p>
            <a:pPr marL="112713" indent="-112713" algn="l" defTabSz="457200">
              <a:lnSpc>
                <a:spcPct val="7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A</a:t>
            </a:r>
          </a:p>
          <a:p>
            <a:pPr marL="112713" indent="-112713" algn="l" defTabSz="457200">
              <a:lnSpc>
                <a:spcPct val="7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B</a:t>
            </a:r>
          </a:p>
          <a:p>
            <a:pPr marL="112713" indent="-112713" algn="l" defTabSz="457200">
              <a:lnSpc>
                <a:spcPct val="7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C</a:t>
            </a:r>
          </a:p>
          <a:p>
            <a:pPr marL="285750" indent="-285750" algn="l">
              <a:lnSpc>
                <a:spcPct val="70000"/>
              </a:lnSpc>
              <a:buFont typeface="Arial"/>
              <a:buChar char="•"/>
            </a:pPr>
            <a:endParaRPr lang="en-US" sz="1200" dirty="0">
              <a:solidFill>
                <a:srgbClr val="000000"/>
              </a:solidFill>
            </a:endParaRPr>
          </a:p>
          <a:p>
            <a:pPr marL="285750" indent="-285750" algn="l">
              <a:lnSpc>
                <a:spcPct val="70000"/>
              </a:lnSpc>
              <a:buFont typeface="Arial"/>
              <a:buChar char="•"/>
            </a:pP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20176" y="1045245"/>
            <a:ext cx="85734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rallelogram 8"/>
          <p:cNvSpPr/>
          <p:nvPr/>
        </p:nvSpPr>
        <p:spPr>
          <a:xfrm>
            <a:off x="297689" y="3553277"/>
            <a:ext cx="2857811" cy="1362855"/>
          </a:xfrm>
          <a:prstGeom prst="parallelogram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A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B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C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" name="Hexagon 9"/>
          <p:cNvSpPr/>
          <p:nvPr/>
        </p:nvSpPr>
        <p:spPr>
          <a:xfrm>
            <a:off x="3716467" y="3559322"/>
            <a:ext cx="1780849" cy="1349277"/>
          </a:xfrm>
          <a:prstGeom prst="hexagon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t" anchorCtr="0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Process X:</a:t>
            </a: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[Process Title]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5556854" y="2267355"/>
            <a:ext cx="2347100" cy="1031801"/>
          </a:xfrm>
          <a:prstGeom prst="rect">
            <a:avLst/>
          </a:prstGeom>
          <a:solidFill>
            <a:srgbClr val="FFFF66"/>
          </a:solidFill>
          <a:ln>
            <a:solidFill>
              <a:srgbClr val="0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>
                <a:solidFill>
                  <a:srgbClr val="000000"/>
                </a:solidFill>
              </a:rPr>
              <a:t>WHO: Personnel &amp; Competencies</a:t>
            </a:r>
          </a:p>
          <a:p>
            <a:pPr marL="112713" indent="-112713" algn="l">
              <a:lnSpc>
                <a:spcPct val="7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A</a:t>
            </a:r>
          </a:p>
          <a:p>
            <a:pPr marL="112713" indent="-112713" algn="l">
              <a:lnSpc>
                <a:spcPct val="7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B</a:t>
            </a:r>
          </a:p>
          <a:p>
            <a:pPr marL="112713" indent="-112713" algn="l">
              <a:lnSpc>
                <a:spcPct val="7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C</a:t>
            </a:r>
          </a:p>
          <a:p>
            <a:pPr marL="285750" indent="-285750" algn="l">
              <a:lnSpc>
                <a:spcPct val="70000"/>
              </a:lnSpc>
              <a:buFont typeface="Arial"/>
              <a:buChar char="•"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1267494" y="5152090"/>
            <a:ext cx="2347100" cy="1031801"/>
          </a:xfrm>
          <a:prstGeom prst="rect">
            <a:avLst/>
          </a:prstGeom>
          <a:solidFill>
            <a:srgbClr val="FFFF66"/>
          </a:solidFill>
          <a:ln>
            <a:solidFill>
              <a:srgbClr val="00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>
                <a:solidFill>
                  <a:srgbClr val="000000"/>
                </a:solidFill>
              </a:rPr>
              <a:t>HOW: Documentation or Method</a:t>
            </a:r>
          </a:p>
          <a:p>
            <a:pPr marL="112713" indent="-112713" algn="l">
              <a:lnSpc>
                <a:spcPct val="7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A</a:t>
            </a:r>
          </a:p>
          <a:p>
            <a:pPr marL="112713" indent="-112713" algn="l">
              <a:lnSpc>
                <a:spcPct val="7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B</a:t>
            </a:r>
          </a:p>
          <a:p>
            <a:pPr marL="112713" indent="-112713" algn="l">
              <a:lnSpc>
                <a:spcPct val="7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C</a:t>
            </a:r>
          </a:p>
          <a:p>
            <a:pPr marL="285750" indent="-285750" algn="l">
              <a:lnSpc>
                <a:spcPct val="70000"/>
              </a:lnSpc>
              <a:buFont typeface="Arial"/>
              <a:buChar char="•"/>
            </a:pPr>
            <a:endParaRPr lang="en-US" sz="1200" dirty="0">
              <a:solidFill>
                <a:srgbClr val="000000"/>
              </a:solidFill>
            </a:endParaRPr>
          </a:p>
          <a:p>
            <a:pPr marL="285750" indent="-285750" algn="l">
              <a:lnSpc>
                <a:spcPct val="70000"/>
              </a:lnSpc>
              <a:buFont typeface="Arial"/>
              <a:buChar char="•"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5585833" y="5154781"/>
            <a:ext cx="2347100" cy="1031801"/>
          </a:xfrm>
          <a:prstGeom prst="rect">
            <a:avLst/>
          </a:prstGeom>
          <a:solidFill>
            <a:srgbClr val="FFFF66"/>
          </a:solidFill>
          <a:ln>
            <a:solidFill>
              <a:srgbClr val="0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>
                <a:solidFill>
                  <a:srgbClr val="000000"/>
                </a:solidFill>
              </a:rPr>
              <a:t>CRITERIA: Objectives &amp; Targets</a:t>
            </a:r>
          </a:p>
          <a:p>
            <a:pPr marL="112713" indent="-112713" algn="l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A</a:t>
            </a:r>
          </a:p>
          <a:p>
            <a:pPr marL="112713" indent="-112713" algn="l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B</a:t>
            </a:r>
          </a:p>
          <a:p>
            <a:pPr marL="112713" indent="-112713" algn="l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9" name="Parallelogram 18"/>
          <p:cNvSpPr/>
          <p:nvPr/>
        </p:nvSpPr>
        <p:spPr>
          <a:xfrm>
            <a:off x="6058283" y="3576012"/>
            <a:ext cx="2945030" cy="1362855"/>
          </a:xfrm>
          <a:prstGeom prst="parallelogram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A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B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5497317" y="4048741"/>
            <a:ext cx="729756" cy="411480"/>
          </a:xfrm>
          <a:prstGeom prst="rightArrow">
            <a:avLst>
              <a:gd name="adj1" fmla="val 30711"/>
              <a:gd name="adj2" fmla="val 40354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sz="1200"/>
          </a:p>
        </p:txBody>
      </p:sp>
      <p:sp>
        <p:nvSpPr>
          <p:cNvPr id="26" name="Right Arrow 25"/>
          <p:cNvSpPr/>
          <p:nvPr/>
        </p:nvSpPr>
        <p:spPr>
          <a:xfrm>
            <a:off x="2986710" y="4048741"/>
            <a:ext cx="729756" cy="411480"/>
          </a:xfrm>
          <a:prstGeom prst="rightArrow">
            <a:avLst>
              <a:gd name="adj1" fmla="val 30711"/>
              <a:gd name="adj2" fmla="val 40354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sz="1200"/>
          </a:p>
        </p:txBody>
      </p:sp>
      <p:sp>
        <p:nvSpPr>
          <p:cNvPr id="27" name="Right Arrow 26"/>
          <p:cNvSpPr/>
          <p:nvPr/>
        </p:nvSpPr>
        <p:spPr>
          <a:xfrm rot="3218276">
            <a:off x="3444450" y="3055947"/>
            <a:ext cx="729756" cy="411480"/>
          </a:xfrm>
          <a:prstGeom prst="rightArrow">
            <a:avLst>
              <a:gd name="adj1" fmla="val 30711"/>
              <a:gd name="adj2" fmla="val 40354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sz="1200"/>
          </a:p>
        </p:txBody>
      </p:sp>
      <p:sp>
        <p:nvSpPr>
          <p:cNvPr id="28" name="Right Arrow 27"/>
          <p:cNvSpPr/>
          <p:nvPr/>
        </p:nvSpPr>
        <p:spPr>
          <a:xfrm rot="7580163">
            <a:off x="4988579" y="3055947"/>
            <a:ext cx="729756" cy="411480"/>
          </a:xfrm>
          <a:prstGeom prst="rightArrow">
            <a:avLst>
              <a:gd name="adj1" fmla="val 30711"/>
              <a:gd name="adj2" fmla="val 40354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sz="1200"/>
          </a:p>
        </p:txBody>
      </p:sp>
      <p:sp>
        <p:nvSpPr>
          <p:cNvPr id="29" name="Right Arrow 28"/>
          <p:cNvSpPr/>
          <p:nvPr/>
        </p:nvSpPr>
        <p:spPr>
          <a:xfrm rot="18422829">
            <a:off x="3467179" y="4980524"/>
            <a:ext cx="729756" cy="411480"/>
          </a:xfrm>
          <a:prstGeom prst="rightArrow">
            <a:avLst>
              <a:gd name="adj1" fmla="val 30711"/>
              <a:gd name="adj2" fmla="val 40354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sz="1200"/>
          </a:p>
        </p:txBody>
      </p:sp>
      <p:sp>
        <p:nvSpPr>
          <p:cNvPr id="30" name="Right Arrow 29"/>
          <p:cNvSpPr/>
          <p:nvPr/>
        </p:nvSpPr>
        <p:spPr>
          <a:xfrm rot="13885529">
            <a:off x="5011971" y="4978893"/>
            <a:ext cx="729756" cy="411480"/>
          </a:xfrm>
          <a:prstGeom prst="rightArrow">
            <a:avLst>
              <a:gd name="adj1" fmla="val 30711"/>
              <a:gd name="adj2" fmla="val 40354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sz="12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79777" y="6404619"/>
            <a:ext cx="85734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67525" y="3312452"/>
            <a:ext cx="24696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KEY INPUTS</a:t>
            </a:r>
          </a:p>
        </p:txBody>
      </p:sp>
      <p:sp>
        <p:nvSpPr>
          <p:cNvPr id="34" name="Date Placeholder 33"/>
          <p:cNvSpPr>
            <a:spLocks noGrp="1"/>
          </p:cNvSpPr>
          <p:nvPr>
            <p:ph type="dt" sz="half" idx="10"/>
          </p:nvPr>
        </p:nvSpPr>
        <p:spPr>
          <a:xfrm>
            <a:off x="457200" y="6469084"/>
            <a:ext cx="3758896" cy="365125"/>
          </a:xfrm>
        </p:spPr>
        <p:txBody>
          <a:bodyPr/>
          <a:lstStyle/>
          <a:p>
            <a:r>
              <a:rPr lang="en-US" dirty="0"/>
              <a:t>© Copyright 2017 Concentric Management Systems, Inc.</a:t>
            </a:r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>
          <a:xfrm>
            <a:off x="5161461" y="6469084"/>
            <a:ext cx="3638705" cy="365125"/>
          </a:xfrm>
        </p:spPr>
        <p:txBody>
          <a:bodyPr/>
          <a:lstStyle/>
          <a:p>
            <a:r>
              <a:rPr lang="en-US" dirty="0"/>
              <a:t>Turtle Diagram + SIPOC Diagram = Tu-</a:t>
            </a:r>
            <a:r>
              <a:rPr lang="en-US" dirty="0" err="1"/>
              <a:t>Poc</a:t>
            </a:r>
            <a:r>
              <a:rPr lang="en-US" dirty="0"/>
              <a:t> Diagram</a:t>
            </a:r>
          </a:p>
        </p:txBody>
      </p:sp>
      <p:sp>
        <p:nvSpPr>
          <p:cNvPr id="6" name="Callout: Down Arrow 5"/>
          <p:cNvSpPr/>
          <p:nvPr/>
        </p:nvSpPr>
        <p:spPr>
          <a:xfrm>
            <a:off x="96414" y="1211044"/>
            <a:ext cx="1521371" cy="2289994"/>
          </a:xfrm>
          <a:prstGeom prst="downArrowCallout">
            <a:avLst>
              <a:gd name="adj1" fmla="val 9929"/>
              <a:gd name="adj2" fmla="val 25000"/>
              <a:gd name="adj3" fmla="val 25000"/>
              <a:gd name="adj4" fmla="val 40675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70000"/>
              </a:lnSpc>
            </a:pPr>
            <a:r>
              <a:rPr lang="en-US" sz="1200" b="1" u="sng" dirty="0">
                <a:solidFill>
                  <a:srgbClr val="000000"/>
                </a:solidFill>
              </a:rPr>
              <a:t>Suppliers: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A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B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C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42" name="Callout: Down Arrow 41"/>
          <p:cNvSpPr/>
          <p:nvPr/>
        </p:nvSpPr>
        <p:spPr>
          <a:xfrm>
            <a:off x="7544923" y="1211044"/>
            <a:ext cx="1481132" cy="2227127"/>
          </a:xfrm>
          <a:prstGeom prst="downArrowCallout">
            <a:avLst>
              <a:gd name="adj1" fmla="val 9929"/>
              <a:gd name="adj2" fmla="val 25000"/>
              <a:gd name="adj3" fmla="val 25000"/>
              <a:gd name="adj4" fmla="val 40675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70000"/>
              </a:lnSpc>
            </a:pPr>
            <a:r>
              <a:rPr lang="en-US" sz="1200" b="1" u="sng" dirty="0">
                <a:solidFill>
                  <a:srgbClr val="000000"/>
                </a:solidFill>
              </a:rPr>
              <a:t>Customers: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A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B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C</a:t>
            </a: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endParaRPr lang="en-US" sz="1200" dirty="0">
              <a:solidFill>
                <a:srgbClr val="000000"/>
              </a:solidFill>
            </a:endParaRPr>
          </a:p>
          <a:p>
            <a:pPr marL="112713" indent="-112713">
              <a:lnSpc>
                <a:spcPct val="70000"/>
              </a:lnSpc>
              <a:buFont typeface="Arial"/>
              <a:buChar char="•"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03955" y="2129514"/>
            <a:ext cx="782846" cy="1365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23"/>
          <p:cNvSpPr/>
          <p:nvPr/>
        </p:nvSpPr>
        <p:spPr>
          <a:xfrm rot="16200000">
            <a:off x="7592954" y="2411743"/>
            <a:ext cx="1481512" cy="801553"/>
          </a:xfrm>
          <a:prstGeom prst="rightArrow">
            <a:avLst>
              <a:gd name="adj1" fmla="val 19982"/>
              <a:gd name="adj2" fmla="val 40354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112713" indent="-112713">
              <a:lnSpc>
                <a:spcPct val="70000"/>
              </a:lnSpc>
              <a:buFont typeface="Arial"/>
              <a:buChar char="•"/>
            </a:pPr>
            <a:endParaRPr lang="en-US" sz="120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41" y="314072"/>
            <a:ext cx="1558775" cy="565056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6401420" y="3282323"/>
            <a:ext cx="24696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KEY OUTPUTS</a:t>
            </a:r>
          </a:p>
        </p:txBody>
      </p:sp>
      <p:pic>
        <p:nvPicPr>
          <p:cNvPr id="4098" name="Picture 2" descr="tupac by geordieboy198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" t="15689" r="-1651"/>
          <a:stretch/>
        </p:blipFill>
        <p:spPr bwMode="auto">
          <a:xfrm>
            <a:off x="8017371" y="184412"/>
            <a:ext cx="906465" cy="8761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Star: 5 Points 35"/>
          <p:cNvSpPr/>
          <p:nvPr/>
        </p:nvSpPr>
        <p:spPr>
          <a:xfrm>
            <a:off x="4470253" y="1673084"/>
            <a:ext cx="267222" cy="213270"/>
          </a:xfrm>
          <a:prstGeom prst="star5">
            <a:avLst/>
          </a:prstGeom>
          <a:solidFill>
            <a:srgbClr val="00B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518755" y="1639008"/>
            <a:ext cx="16075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= Top 3 Opportunities</a:t>
            </a:r>
          </a:p>
        </p:txBody>
      </p:sp>
      <p:sp>
        <p:nvSpPr>
          <p:cNvPr id="38" name="Star: 5 Points 37"/>
          <p:cNvSpPr/>
          <p:nvPr/>
        </p:nvSpPr>
        <p:spPr>
          <a:xfrm>
            <a:off x="4769712" y="1677553"/>
            <a:ext cx="267222" cy="213270"/>
          </a:xfrm>
          <a:prstGeom prst="star5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1000" b="1" dirty="0"/>
              <a:t>2</a:t>
            </a:r>
          </a:p>
        </p:txBody>
      </p:sp>
      <p:sp>
        <p:nvSpPr>
          <p:cNvPr id="39" name="Star: 5 Points 38"/>
          <p:cNvSpPr/>
          <p:nvPr/>
        </p:nvSpPr>
        <p:spPr>
          <a:xfrm>
            <a:off x="5069171" y="1669169"/>
            <a:ext cx="267222" cy="213270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1000" b="1" dirty="0"/>
              <a:t>3</a:t>
            </a:r>
          </a:p>
        </p:txBody>
      </p:sp>
      <p:sp>
        <p:nvSpPr>
          <p:cNvPr id="40" name="Isosceles Triangle 39"/>
          <p:cNvSpPr/>
          <p:nvPr/>
        </p:nvSpPr>
        <p:spPr>
          <a:xfrm>
            <a:off x="4466642" y="1362470"/>
            <a:ext cx="269647" cy="246838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1000" b="1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518754" y="1356931"/>
            <a:ext cx="1544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= Top 3 Risks</a:t>
            </a:r>
          </a:p>
        </p:txBody>
      </p:sp>
      <p:sp>
        <p:nvSpPr>
          <p:cNvPr id="43" name="Isosceles Triangle 42"/>
          <p:cNvSpPr/>
          <p:nvPr/>
        </p:nvSpPr>
        <p:spPr>
          <a:xfrm>
            <a:off x="4768526" y="1358032"/>
            <a:ext cx="269647" cy="246838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1000" b="1" dirty="0"/>
              <a:t>2</a:t>
            </a:r>
          </a:p>
        </p:txBody>
      </p:sp>
      <p:sp>
        <p:nvSpPr>
          <p:cNvPr id="44" name="Isosceles Triangle 43"/>
          <p:cNvSpPr/>
          <p:nvPr/>
        </p:nvSpPr>
        <p:spPr>
          <a:xfrm>
            <a:off x="5094021" y="1351769"/>
            <a:ext cx="269647" cy="246838"/>
          </a:xfrm>
          <a:prstGeom prst="triangle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tangle 6"/>
          <p:cNvSpPr/>
          <p:nvPr/>
        </p:nvSpPr>
        <p:spPr>
          <a:xfrm>
            <a:off x="1894935" y="1119954"/>
            <a:ext cx="2524022" cy="1011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200" b="1" dirty="0"/>
              <a:t>TIP: </a:t>
            </a:r>
          </a:p>
          <a:p>
            <a:r>
              <a:rPr lang="en-US" sz="1200" dirty="0"/>
              <a:t>Individual process stakeholders vote on top risks &amp; opportunities to satisfy requirements for (i.e. ISO 9001:2015 clause 4.4.1d, 6.1, etc.)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0" name="Ink 19"/>
              <p14:cNvContentPartPr/>
              <p14:nvPr/>
            </p14:nvContentPartPr>
            <p14:xfrm>
              <a:off x="1828314" y="1119092"/>
              <a:ext cx="5204160" cy="1079040"/>
            </p14:xfrm>
          </p:contentPart>
        </mc:Choice>
        <mc:Fallback>
          <p:pic>
            <p:nvPicPr>
              <p:cNvPr id="20" name="Ink 19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820394" y="1111171"/>
                <a:ext cx="5220000" cy="10948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7" name="Ink 46"/>
              <p14:cNvContentPartPr/>
              <p14:nvPr/>
            </p14:nvContentPartPr>
            <p14:xfrm>
              <a:off x="382554" y="5238212"/>
              <a:ext cx="240" cy="240"/>
            </p14:xfrm>
          </p:contentPart>
        </mc:Choice>
        <mc:Fallback>
          <p:pic>
            <p:nvPicPr>
              <p:cNvPr id="47" name="Ink 46"/>
              <p:cNvPicPr/>
              <p:nvPr/>
            </p:nvPicPr>
            <p:blipFill/>
            <p:spPr/>
          </p:pic>
        </mc:Fallback>
      </mc:AlternateContent>
    </p:spTree>
    <p:extLst>
      <p:ext uri="{BB962C8B-B14F-4D97-AF65-F5344CB8AC3E}">
        <p14:creationId xmlns:p14="http://schemas.microsoft.com/office/powerpoint/2010/main" val="4095947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329</Words>
  <Application>Microsoft Office PowerPoint</Application>
  <PresentationFormat>On-screen Show (4:3)</PresentationFormat>
  <Paragraphs>181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Turtle Diagram</vt:lpstr>
      <vt:lpstr>SIPOC Diagram</vt:lpstr>
      <vt:lpstr>Tu-Poc Diagram</vt:lpstr>
      <vt:lpstr>Tu-Poc Diagram + Risk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Tu-Poc Diagram</dc:title>
  <dc:creator>Jim Thompson</dc:creator>
  <cp:lastModifiedBy>Jim Thompson</cp:lastModifiedBy>
  <cp:revision>9</cp:revision>
  <dcterms:created xsi:type="dcterms:W3CDTF">2017-03-07T03:00:20Z</dcterms:created>
  <dcterms:modified xsi:type="dcterms:W3CDTF">2017-03-07T04:15:55Z</dcterms:modified>
</cp:coreProperties>
</file>